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92" r:id="rId3"/>
    <p:sldId id="289" r:id="rId4"/>
    <p:sldId id="286" r:id="rId5"/>
    <p:sldId id="278" r:id="rId6"/>
    <p:sldId id="274" r:id="rId7"/>
    <p:sldId id="290" r:id="rId8"/>
    <p:sldId id="267" r:id="rId9"/>
    <p:sldId id="291" r:id="rId10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9">
          <p15:clr>
            <a:srgbClr val="A4A3A4"/>
          </p15:clr>
        </p15:guide>
        <p15:guide id="2" pos="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697"/>
    <a:srgbClr val="83C55B"/>
    <a:srgbClr val="0070C0"/>
    <a:srgbClr val="00000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6433" autoAdjust="0"/>
  </p:normalViewPr>
  <p:slideViewPr>
    <p:cSldViewPr snapToGrid="0" showGuides="1">
      <p:cViewPr varScale="1">
        <p:scale>
          <a:sx n="146" d="100"/>
          <a:sy n="146" d="100"/>
        </p:scale>
        <p:origin x="552" y="108"/>
      </p:cViewPr>
      <p:guideLst>
        <p:guide orient="horz" pos="274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20" Type="http://schemas.openxmlformats.org/officeDocument/2006/relationships/customXml" Target="../customXml/item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2024-03-04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/>
              <a:t>I menyn </a:t>
            </a:r>
            <a:r>
              <a:rPr lang="sv-SE" sz="1200" b="1" u="none" kern="0" dirty="0"/>
              <a:t>Start</a:t>
            </a:r>
            <a:r>
              <a:rPr lang="sv-SE" sz="1200" b="1" u="none" kern="0" baseline="0" dirty="0"/>
              <a:t> </a:t>
            </a:r>
            <a:r>
              <a:rPr lang="sv-SE" sz="1200" b="0" u="none" kern="0" baseline="0" dirty="0"/>
              <a:t>hittar du</a:t>
            </a:r>
            <a:r>
              <a:rPr lang="sv-SE" sz="1200" b="1" u="none" kern="0" baseline="0" dirty="0"/>
              <a:t> </a:t>
            </a:r>
            <a:r>
              <a:rPr lang="sv-SE" sz="1200" b="0" i="1" u="none" kern="0" baseline="0" dirty="0"/>
              <a:t>Ny bild</a:t>
            </a:r>
            <a:r>
              <a:rPr lang="sv-SE" sz="1200" b="0" u="none" kern="0" baseline="0" dirty="0"/>
              <a:t>.</a:t>
            </a:r>
            <a:r>
              <a:rPr lang="sv-SE" sz="1200" b="0" u="none" kern="0" dirty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/>
              <a:t>Klicka på pilen</a:t>
            </a:r>
            <a:r>
              <a:rPr lang="sv-SE" sz="1200" i="0" u="none" kern="0" baseline="0" dirty="0"/>
              <a:t> och välj den </a:t>
            </a:r>
            <a:r>
              <a:rPr lang="sv-SE" sz="1200" i="0" u="none" kern="0" baseline="0" dirty="0" err="1"/>
              <a:t>sidmall</a:t>
            </a:r>
            <a:r>
              <a:rPr lang="sv-SE" sz="1200" i="0" u="none" kern="0" baseline="0" dirty="0"/>
              <a:t> du behöver.</a:t>
            </a:r>
            <a:endParaRPr lang="sv-SE" sz="1400" i="0" u="none" kern="0" baseline="0" dirty="0"/>
          </a:p>
          <a:p>
            <a:endParaRPr lang="sv-SE" sz="1400" i="0" u="none" kern="0" baseline="0" dirty="0"/>
          </a:p>
          <a:p>
            <a:endParaRPr lang="sv-SE" sz="1400" i="0" u="none" kern="0" baseline="0" dirty="0"/>
          </a:p>
          <a:p>
            <a:endParaRPr lang="sv-SE" sz="1400" i="0" u="none" kern="0" baseline="0" dirty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/>
          </a:p>
          <a:p>
            <a:pPr marL="0" indent="0">
              <a:buNone/>
            </a:pPr>
            <a:endParaRPr lang="sv-SE" sz="1200" kern="0" dirty="0"/>
          </a:p>
          <a:p>
            <a:pPr marL="0" indent="0">
              <a:buNone/>
            </a:pPr>
            <a:endParaRPr lang="sv-SE" sz="1200" kern="0" dirty="0"/>
          </a:p>
          <a:p>
            <a:pPr marL="0" indent="0">
              <a:buNone/>
            </a:pPr>
            <a:endParaRPr lang="sv-SE" sz="1200" kern="0" dirty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/>
              <a:t>Våra nya mallar</a:t>
            </a:r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/>
              <a:t>Markera den sida i presentationen som du </a:t>
            </a:r>
            <a:br>
              <a:rPr lang="sv-SE" sz="1200" b="0" u="none" kern="0" dirty="0"/>
            </a:br>
            <a:r>
              <a:rPr lang="sv-SE" sz="1200" b="0" u="none" kern="0" dirty="0"/>
              <a:t>vill byta </a:t>
            </a:r>
            <a:r>
              <a:rPr lang="sv-SE" sz="1200" b="0" u="none" kern="0" dirty="0" err="1"/>
              <a:t>sidmall</a:t>
            </a:r>
            <a:r>
              <a:rPr lang="sv-SE" sz="1200" b="0" u="none" kern="0" dirty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/>
              <a:t>Gå</a:t>
            </a:r>
            <a:r>
              <a:rPr lang="sv-SE" sz="1200" b="0" u="none" kern="0" baseline="0" dirty="0"/>
              <a:t> upp till menyn </a:t>
            </a:r>
            <a:r>
              <a:rPr lang="sv-SE" sz="1200" b="1" u="none" kern="0" dirty="0"/>
              <a:t>Start</a:t>
            </a:r>
            <a:r>
              <a:rPr lang="sv-SE" sz="1200" b="1" u="none" kern="0" baseline="0" dirty="0"/>
              <a:t> </a:t>
            </a:r>
            <a:r>
              <a:rPr lang="sv-SE" sz="1200" b="0" u="none" kern="0" baseline="0" dirty="0"/>
              <a:t>och välj</a:t>
            </a:r>
            <a:r>
              <a:rPr lang="sv-SE" sz="1200" b="1" u="none" kern="0" baseline="0" dirty="0"/>
              <a:t> </a:t>
            </a:r>
            <a:r>
              <a:rPr lang="sv-SE" sz="1200" b="0" i="1" u="none" kern="0" baseline="0" dirty="0"/>
              <a:t>Layout</a:t>
            </a:r>
            <a:r>
              <a:rPr lang="sv-SE" sz="1200" b="0" u="none" kern="0" baseline="0" dirty="0"/>
              <a:t>.</a:t>
            </a:r>
            <a:r>
              <a:rPr lang="sv-SE" sz="1200" b="0" u="none" kern="0" dirty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</p:sldLayoutIdLst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folkhalsomyndigheten.se/faktablad/antibiotikastatistik-oppenvard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folkhalsomyndigheten.se/faktablad/antibiotikastatistik-oppenvar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6154" y="1084334"/>
            <a:ext cx="8042031" cy="1011503"/>
          </a:xfrm>
        </p:spPr>
        <p:txBody>
          <a:bodyPr/>
          <a:lstStyle/>
          <a:p>
            <a:r>
              <a:rPr lang="sv-SE" dirty="0"/>
              <a:t>Uppföljningsparametrar läkemedel</a:t>
            </a:r>
            <a:br>
              <a:rPr lang="sv-SE" dirty="0"/>
            </a:br>
            <a:r>
              <a:rPr lang="sv-SE" dirty="0"/>
              <a:t>Region </a:t>
            </a:r>
            <a:r>
              <a:rPr lang="sv-SE"/>
              <a:t>Norrbotten 2023-Q4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>
          <a:xfrm>
            <a:off x="1283834" y="2414705"/>
            <a:ext cx="6505997" cy="688539"/>
          </a:xfrm>
        </p:spPr>
        <p:txBody>
          <a:bodyPr/>
          <a:lstStyle/>
          <a:p>
            <a:r>
              <a:rPr lang="sv-SE" sz="1600" dirty="0">
                <a:solidFill>
                  <a:schemeClr val="bg1">
                    <a:lumMod val="50000"/>
                  </a:schemeClr>
                </a:solidFill>
              </a:rPr>
              <a:t>Källor: Insikt/</a:t>
            </a:r>
            <a:r>
              <a:rPr lang="sv-SE" sz="1600" dirty="0" err="1">
                <a:solidFill>
                  <a:schemeClr val="bg1">
                    <a:lumMod val="50000"/>
                  </a:schemeClr>
                </a:solidFill>
              </a:rPr>
              <a:t>Consice</a:t>
            </a:r>
            <a:r>
              <a:rPr lang="sv-SE" sz="16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sv-SE" sz="1600" dirty="0" err="1">
                <a:solidFill>
                  <a:schemeClr val="bg1">
                    <a:lumMod val="50000"/>
                  </a:schemeClr>
                </a:solidFill>
              </a:rPr>
              <a:t>FoHM</a:t>
            </a:r>
            <a:r>
              <a:rPr lang="sv-SE" sz="1600" dirty="0">
                <a:solidFill>
                  <a:schemeClr val="bg1">
                    <a:lumMod val="50000"/>
                  </a:schemeClr>
                </a:solidFill>
              </a:rPr>
              <a:t> och Socialstyrelsen</a:t>
            </a:r>
          </a:p>
        </p:txBody>
      </p:sp>
    </p:spTree>
    <p:extLst>
      <p:ext uri="{BB962C8B-B14F-4D97-AF65-F5344CB8AC3E}">
        <p14:creationId xmlns:p14="http://schemas.microsoft.com/office/powerpoint/2010/main" val="3615538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0CF342C2-507A-4C27-326C-9FE44916D1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559" y="773232"/>
            <a:ext cx="8270631" cy="4084263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23810" y="16546"/>
            <a:ext cx="8270630" cy="740140"/>
          </a:xfrm>
        </p:spPr>
        <p:txBody>
          <a:bodyPr anchor="ctr"/>
          <a:lstStyle/>
          <a:p>
            <a:pPr algn="ctr"/>
            <a:r>
              <a:rPr lang="sv-SE" dirty="0" err="1"/>
              <a:t>Neuroleptika</a:t>
            </a:r>
            <a:r>
              <a:rPr lang="sv-SE" dirty="0"/>
              <a:t> till äldre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51090" y="4738101"/>
            <a:ext cx="1456859" cy="271879"/>
          </a:xfrm>
          <a:prstGeom prst="rect">
            <a:avLst/>
          </a:prstGeom>
        </p:spPr>
      </p:pic>
      <p:sp>
        <p:nvSpPr>
          <p:cNvPr id="6" name="Ned 5"/>
          <p:cNvSpPr/>
          <p:nvPr/>
        </p:nvSpPr>
        <p:spPr bwMode="auto">
          <a:xfrm>
            <a:off x="1263398" y="1026524"/>
            <a:ext cx="211016" cy="313326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805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26331EE5-836B-F45F-EF36-5533BF3B0F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234" y="742859"/>
            <a:ext cx="8193981" cy="4189404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8232" y="57150"/>
            <a:ext cx="8270630" cy="740140"/>
          </a:xfrm>
        </p:spPr>
        <p:txBody>
          <a:bodyPr anchor="ctr"/>
          <a:lstStyle/>
          <a:p>
            <a:pPr algn="ctr"/>
            <a:r>
              <a:rPr lang="sv-SE" dirty="0" err="1"/>
              <a:t>Neuroleptika</a:t>
            </a:r>
            <a:r>
              <a:rPr lang="sv-SE" dirty="0"/>
              <a:t> till äldre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8638" y="4529304"/>
            <a:ext cx="1456859" cy="271879"/>
          </a:xfrm>
          <a:prstGeom prst="rect">
            <a:avLst/>
          </a:prstGeom>
        </p:spPr>
      </p:pic>
      <p:sp>
        <p:nvSpPr>
          <p:cNvPr id="8" name="Höger 7"/>
          <p:cNvSpPr/>
          <p:nvPr/>
        </p:nvSpPr>
        <p:spPr bwMode="auto">
          <a:xfrm>
            <a:off x="826224" y="2084570"/>
            <a:ext cx="472141" cy="144151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600">
              <a:latin typeface="Arial" charset="0"/>
            </a:endParaRPr>
          </a:p>
        </p:txBody>
      </p:sp>
      <p:sp>
        <p:nvSpPr>
          <p:cNvPr id="12" name="Höger 11"/>
          <p:cNvSpPr/>
          <p:nvPr/>
        </p:nvSpPr>
        <p:spPr bwMode="auto">
          <a:xfrm>
            <a:off x="474952" y="1269110"/>
            <a:ext cx="472141" cy="144151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6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094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372659" cy="1235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4131FFD6-3A38-7FED-CD51-C4CC7DDDFA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116" y="725179"/>
            <a:ext cx="8768862" cy="4270054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8232" y="1"/>
            <a:ext cx="8270630" cy="709085"/>
          </a:xfrm>
        </p:spPr>
        <p:txBody>
          <a:bodyPr anchor="ctr"/>
          <a:lstStyle/>
          <a:p>
            <a:pPr algn="ctr"/>
            <a:r>
              <a:rPr lang="sv-SE" dirty="0"/>
              <a:t>Protonpumpshämmare (PPI)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58053" y="4723354"/>
            <a:ext cx="1456859" cy="271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627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372659" cy="1235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5BF92835-2FE5-F06E-101A-B261FBEB92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689" y="709085"/>
            <a:ext cx="8459159" cy="4280925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8452" y="4434414"/>
            <a:ext cx="1456859" cy="271879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8232" y="1"/>
            <a:ext cx="8270630" cy="709085"/>
          </a:xfrm>
        </p:spPr>
        <p:txBody>
          <a:bodyPr anchor="ctr"/>
          <a:lstStyle/>
          <a:p>
            <a:pPr algn="ctr"/>
            <a:r>
              <a:rPr lang="sv-SE" dirty="0"/>
              <a:t>Protonpumpshämmare (PPI) alla åldrar</a:t>
            </a:r>
          </a:p>
        </p:txBody>
      </p:sp>
      <p:sp>
        <p:nvSpPr>
          <p:cNvPr id="13" name="Höger 12"/>
          <p:cNvSpPr/>
          <p:nvPr/>
        </p:nvSpPr>
        <p:spPr bwMode="auto">
          <a:xfrm>
            <a:off x="527239" y="2386562"/>
            <a:ext cx="472141" cy="144151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600">
              <a:latin typeface="Arial" charset="0"/>
            </a:endParaRPr>
          </a:p>
        </p:txBody>
      </p:sp>
      <p:sp>
        <p:nvSpPr>
          <p:cNvPr id="14" name="Höger 13"/>
          <p:cNvSpPr/>
          <p:nvPr/>
        </p:nvSpPr>
        <p:spPr bwMode="auto">
          <a:xfrm>
            <a:off x="880925" y="3913389"/>
            <a:ext cx="472141" cy="144151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6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077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6002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3FC86273-E1B7-2ED1-AAD4-66BA80F9ED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626" y="701706"/>
            <a:ext cx="8392886" cy="4037625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1882" y="81672"/>
            <a:ext cx="8270630" cy="615576"/>
          </a:xfrm>
        </p:spPr>
        <p:txBody>
          <a:bodyPr anchor="ctr"/>
          <a:lstStyle/>
          <a:p>
            <a:pPr algn="ctr"/>
            <a:r>
              <a:rPr lang="sv-SE" dirty="0"/>
              <a:t>Pregabalin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6038" y="4732137"/>
            <a:ext cx="1456859" cy="271879"/>
          </a:xfrm>
          <a:prstGeom prst="rect">
            <a:avLst/>
          </a:prstGeom>
        </p:spPr>
      </p:pic>
      <p:sp>
        <p:nvSpPr>
          <p:cNvPr id="10" name="Ned 9"/>
          <p:cNvSpPr/>
          <p:nvPr/>
        </p:nvSpPr>
        <p:spPr bwMode="auto">
          <a:xfrm>
            <a:off x="894781" y="884771"/>
            <a:ext cx="204621" cy="277595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" name="Rak 13"/>
          <p:cNvCxnSpPr/>
          <p:nvPr/>
        </p:nvCxnSpPr>
        <p:spPr bwMode="auto">
          <a:xfrm>
            <a:off x="798260" y="1345430"/>
            <a:ext cx="7922668" cy="6399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687392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6002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0B20ACF3-9CDB-8B5C-B4EE-76C01633EE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232" y="615576"/>
            <a:ext cx="8100359" cy="4501664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8232" y="0"/>
            <a:ext cx="8270630" cy="615576"/>
          </a:xfrm>
        </p:spPr>
        <p:txBody>
          <a:bodyPr anchor="ctr"/>
          <a:lstStyle/>
          <a:p>
            <a:pPr algn="ctr"/>
            <a:r>
              <a:rPr lang="sv-SE" dirty="0"/>
              <a:t>Pregabalin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58843" y="4616695"/>
            <a:ext cx="1456859" cy="271879"/>
          </a:xfrm>
          <a:prstGeom prst="rect">
            <a:avLst/>
          </a:prstGeom>
        </p:spPr>
      </p:pic>
      <p:sp>
        <p:nvSpPr>
          <p:cNvPr id="12" name="Höger 11"/>
          <p:cNvSpPr/>
          <p:nvPr/>
        </p:nvSpPr>
        <p:spPr bwMode="auto">
          <a:xfrm>
            <a:off x="327961" y="955644"/>
            <a:ext cx="472141" cy="144151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600">
              <a:latin typeface="Arial" charset="0"/>
            </a:endParaRPr>
          </a:p>
        </p:txBody>
      </p:sp>
      <p:sp>
        <p:nvSpPr>
          <p:cNvPr id="13" name="Höger 12"/>
          <p:cNvSpPr/>
          <p:nvPr/>
        </p:nvSpPr>
        <p:spPr bwMode="auto">
          <a:xfrm>
            <a:off x="702128" y="3448319"/>
            <a:ext cx="472141" cy="144151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6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213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6002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827C9D5A-2C76-0A75-3EFD-7E475436BA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587" y="822963"/>
            <a:ext cx="8565645" cy="4018451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79232" y="191248"/>
            <a:ext cx="8270630" cy="592529"/>
          </a:xfrm>
        </p:spPr>
        <p:txBody>
          <a:bodyPr anchor="ctr"/>
          <a:lstStyle/>
          <a:p>
            <a:pPr algn="ctr"/>
            <a:r>
              <a:rPr lang="sv-SE" dirty="0"/>
              <a:t>Antibiotika 250-målet</a:t>
            </a:r>
          </a:p>
        </p:txBody>
      </p:sp>
      <p:sp>
        <p:nvSpPr>
          <p:cNvPr id="10" name="textruta 7">
            <a:extLst>
              <a:ext uri="{FF2B5EF4-FFF2-40B4-BE49-F238E27FC236}">
                <a16:creationId xmlns:a16="http://schemas.microsoft.com/office/drawing/2014/main" id="{C45AE347-6A7B-BEF6-4E4A-0DD8E17E7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369" y="4880600"/>
            <a:ext cx="789549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sv-SE" altLang="sv-SE" sz="900" dirty="0"/>
              <a:t>Källa: Folkhälsomyndigheten Antibiotikastatistik – Interaktiva faktablad: </a:t>
            </a:r>
            <a:r>
              <a:rPr lang="sv-SE" sz="900" dirty="0">
                <a:hlinkClick r:id="rId4"/>
              </a:rPr>
              <a:t>Försäljningsstatistik antibiotika i öppenvård (folkhalsomyndigheten.se)</a:t>
            </a:r>
            <a:endParaRPr lang="sv-SE" altLang="sv-SE" sz="900" dirty="0"/>
          </a:p>
        </p:txBody>
      </p:sp>
    </p:spTree>
    <p:extLst>
      <p:ext uri="{BB962C8B-B14F-4D97-AF65-F5344CB8AC3E}">
        <p14:creationId xmlns:p14="http://schemas.microsoft.com/office/powerpoint/2010/main" val="4144443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16002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463FF244-454A-D016-DC73-60BF3B3A9F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234" y="895904"/>
            <a:ext cx="8127357" cy="4054826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0" y="549919"/>
            <a:ext cx="9144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dirty="0"/>
              <a:t>Öppenvårdsförsäljning antibiotika (J01 exkl metenamin)</a:t>
            </a:r>
          </a:p>
          <a:p>
            <a:pPr algn="ctr"/>
            <a:r>
              <a:rPr lang="sv-SE" sz="1200" dirty="0"/>
              <a:t>Recept/1000 invånare. Rullande 12-månadersperiod (okt-sep).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595713"/>
          </a:xfrm>
        </p:spPr>
        <p:txBody>
          <a:bodyPr anchor="ctr">
            <a:normAutofit/>
          </a:bodyPr>
          <a:lstStyle/>
          <a:p>
            <a:pPr algn="ctr"/>
            <a:r>
              <a:rPr lang="sv-SE" sz="2700" dirty="0"/>
              <a:t>Antibiotika 250-målet</a:t>
            </a:r>
          </a:p>
        </p:txBody>
      </p:sp>
      <p:cxnSp>
        <p:nvCxnSpPr>
          <p:cNvPr id="13" name="Rak koppling 12">
            <a:extLst>
              <a:ext uri="{FF2B5EF4-FFF2-40B4-BE49-F238E27FC236}">
                <a16:creationId xmlns:a16="http://schemas.microsoft.com/office/drawing/2014/main" id="{C17CD371-2888-7561-D441-6DAC3753D526}"/>
              </a:ext>
            </a:extLst>
          </p:cNvPr>
          <p:cNvCxnSpPr>
            <a:cxnSpLocks/>
          </p:cNvCxnSpPr>
          <p:nvPr/>
        </p:nvCxnSpPr>
        <p:spPr bwMode="auto">
          <a:xfrm>
            <a:off x="205195" y="1860425"/>
            <a:ext cx="889293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textruta 7">
            <a:extLst>
              <a:ext uri="{FF2B5EF4-FFF2-40B4-BE49-F238E27FC236}">
                <a16:creationId xmlns:a16="http://schemas.microsoft.com/office/drawing/2014/main" id="{2215A7FB-147F-28D7-2084-B62E88EC8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369" y="4880600"/>
            <a:ext cx="789549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sv-SE" altLang="sv-SE" sz="900" dirty="0"/>
              <a:t>Källa: Folkhälsomyndigheten Antibiotikastatistik – Interaktiva faktablad: </a:t>
            </a:r>
            <a:r>
              <a:rPr lang="sv-SE" sz="900" dirty="0">
                <a:hlinkClick r:id="rId4"/>
              </a:rPr>
              <a:t>Försäljningsstatistik antibiotika i öppenvård (folkhalsomyndigheten.se)</a:t>
            </a:r>
            <a:endParaRPr lang="sv-SE" altLang="sv-SE" sz="900" dirty="0"/>
          </a:p>
        </p:txBody>
      </p:sp>
      <p:sp>
        <p:nvSpPr>
          <p:cNvPr id="15" name="Pil: nedåt 14">
            <a:extLst>
              <a:ext uri="{FF2B5EF4-FFF2-40B4-BE49-F238E27FC236}">
                <a16:creationId xmlns:a16="http://schemas.microsoft.com/office/drawing/2014/main" id="{61CB9913-C623-C85E-2253-950338628F74}"/>
              </a:ext>
            </a:extLst>
          </p:cNvPr>
          <p:cNvSpPr/>
          <p:nvPr/>
        </p:nvSpPr>
        <p:spPr bwMode="auto">
          <a:xfrm>
            <a:off x="4231906" y="1311774"/>
            <a:ext cx="175846" cy="175846"/>
          </a:xfrm>
          <a:prstGeom prst="downArrow">
            <a:avLst/>
          </a:prstGeom>
          <a:solidFill>
            <a:schemeClr val="accent2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Pil: nedåt 15">
            <a:extLst>
              <a:ext uri="{FF2B5EF4-FFF2-40B4-BE49-F238E27FC236}">
                <a16:creationId xmlns:a16="http://schemas.microsoft.com/office/drawing/2014/main" id="{6D6F1425-3644-8B5A-98B9-B1619AFF1F3C}"/>
              </a:ext>
            </a:extLst>
          </p:cNvPr>
          <p:cNvSpPr/>
          <p:nvPr/>
        </p:nvSpPr>
        <p:spPr bwMode="auto">
          <a:xfrm>
            <a:off x="5646603" y="1344222"/>
            <a:ext cx="175846" cy="175846"/>
          </a:xfrm>
          <a:prstGeom prst="downArrow">
            <a:avLst/>
          </a:prstGeom>
          <a:solidFill>
            <a:schemeClr val="accent2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486329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1214505165" UniqueId="15436f43-43ec-43f4-afa0-3fdfa097cfae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907CEEA6569A954C976B7824CE75F91F" ma:contentTypeVersion="1901" ma:contentTypeDescription="Informerande dokument" ma:contentTypeScope="" ma:versionID="38065670135242ccc7b4bd0893aa0943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f82f40d26f4026e890d49a7589b54cc0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Diarienummer xmlns="http://schemas.microsoft.com/sharepoint/v3" xsi:nil="true"/>
    <VersionComment xmlns="http://schemas.microsoft.com/sharepoint/v3" xsi:nil="true"/>
    <AnsvarigQuickpart xmlns="http://schemas.microsoft.com/sharepoint/v3">Linda Grahn</AnsvarigQuickpart>
    <NLLPublished xmlns="http://schemas.microsoft.com/sharepoint/v3" xsi:nil="true"/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 Norrbotten</TermName>
          <TermId xmlns="http://schemas.microsoft.com/office/infopath/2007/PartnerControls">2ac66d7d-7456-4491-b0c4-3e1d538f92db</TermId>
        </TermInfo>
      </Terms>
    </NLLStakeholderTaxHTField0>
    <NLLInformationCollectionTaxHTField0 xmlns="http://schemas.microsoft.com/sharepoint/v3">
      <Terms xmlns="http://schemas.microsoft.com/office/infopath/2007/PartnerControls"/>
    </NLLInformationCollectionTaxHTField0>
    <NLLPublishDateQuickpart xmlns="http://schemas.microsoft.com/sharepoint/v3">2024-03-04</NLLPublishDateQuickpart>
    <NLLThinningTime xmlns="http://schemas.microsoft.com/sharepoint/v3">2027-03-03T23:00:00+00:00</NLLThinningTime>
    <NLLPublishingstatus xmlns="http://schemas.microsoft.com/sharepoint/v3">Publicerad</NLLPublishingstatus>
    <NLLEstablishedByQuickpart xmlns="http://schemas.microsoft.com/sharepoint/v3">Jennie Jonsson Lundström</NLLEstablishedByQuickpart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Läkemedelsenheten</TermName>
          <TermId xmlns="http://schemas.microsoft.com/office/infopath/2007/PartnerControls">44fe7cae-1217-4b45-bec7-ae7a7aab5ac8</TermId>
        </TermInfo>
      </Terms>
    </NLLProducerPlaceTaxHTField0>
    <NLLPublishDate xmlns="http://schemas.microsoft.com/sharepoint/v3">2024-03-03T23:00:00+00:00</NLLPublishDate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Information</TermName>
          <TermId xmlns="http://schemas.microsoft.com/office/infopath/2007/PartnerControls">57688ad1-3070-4f9b-930d-380ac1e3f4f2</TermId>
        </TermInfo>
      </Terms>
    </NLLDocumentTypeTaxHTField0>
    <prdProcess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Ordinera läkemedel</TermName>
          <TermId xmlns="http://schemas.microsoft.com/office/infopath/2007/PartnerControls">edcb52c5-ef23-4e5b-95ea-32b9d6b6ccb3</TermId>
        </TermInfo>
        <TermInfo xmlns="http://schemas.microsoft.com/office/infopath/2007/PartnerControls">
          <TermName xmlns="http://schemas.microsoft.com/office/infopath/2007/PartnerControls">Planering och uppföljning</TermName>
          <TermId xmlns="http://schemas.microsoft.com/office/infopath/2007/PartnerControls">2568d59b-27ad-4620-98c9-731ba25f93d4</TermId>
        </TermInfo>
      </Terms>
    </prdProcessTaxHTField0>
    <NLLVersion xmlns="http://schemas.microsoft.com/sharepoint/v3">1.0</NLLVersion>
    <NLLEstablishedBy xmlns="http://schemas.microsoft.com/sharepoint/v3">
      <UserInfo>
        <DisplayName>Jennie Jonsson Lundström</DisplayName>
        <AccountId>873</AccountId>
        <AccountType/>
      </UserInfo>
    </NLLEstablishedBy>
    <NLLLockWorkflows xmlns="http://schemas.microsoft.com/sharepoint/v3">false</NLLLockWorkflows>
    <NLLModifiedBy xmlns="http://schemas.microsoft.com/sharepoint/v3">Jennie Jonsson Lundström</NLLModifiedBy>
    <NLLDocumentIDValue xmlns="http://schemas.microsoft.com/sharepoint/v3">ARBGRP208-4-1035</NLLDocumentIDValue>
    <NLLInformationclass xmlns="http://schemas.microsoft.com/sharepoint/v3">Publik</NLLInformationclass>
    <TaxKeywordTaxHTField xmlns="c7918ce9-5289-4a18-805d-4141408e948c">
      <Terms xmlns="http://schemas.microsoft.com/office/infopath/2007/PartnerControls">
        <TermInfo xmlns="http://schemas.microsoft.com/office/infopath/2007/PartnerControls">
          <TermName xmlns="http://schemas.microsoft.com/office/infopath/2007/PartnerControls">Läkemedelskommittén</TermName>
          <TermId xmlns="http://schemas.microsoft.com/office/infopath/2007/PartnerControls">ee7e98a8-08e8-48a6-9d4d-12e9a899104b</TermId>
        </TermInfo>
        <TermInfo xmlns="http://schemas.microsoft.com/office/infopath/2007/PartnerControls">
          <TermName xmlns="http://schemas.microsoft.com/office/infopath/2007/PartnerControls">NLK</TermName>
          <TermId xmlns="http://schemas.microsoft.com/office/infopath/2007/PartnerControls">78e19b44-04a4-4ada-a8f1-72076cdc2edd</TermId>
        </TermInfo>
        <TermInfo xmlns="http://schemas.microsoft.com/office/infopath/2007/PartnerControls">
          <TermName xmlns="http://schemas.microsoft.com/office/infopath/2007/PartnerControls">2023</TermName>
          <TermId xmlns="http://schemas.microsoft.com/office/infopath/2007/PartnerControls">62465650-aada-403d-9485-0b35e331e001</TermId>
        </TermInfo>
      </Terms>
    </TaxKeywordTaxHTField>
    <_dlc_DocId xmlns="c7918ce9-5289-4a18-805d-4141408e948c">ARBGRP208-4-1035</_dlc_DocId>
    <_dlc_DocIdUrl xmlns="c7918ce9-5289-4a18-805d-4141408e948c">
      <Url>http://spportal.extvis.local/process/administrativ/_layouts/15/DocIdRedir.aspx?ID=ARBGRP208-4-1035</Url>
      <Description>ARBGRP208-4-1035</Description>
    </_dlc_DocIdUrl>
    <_dlc_DocIdPersistId xmlns="c7918ce9-5289-4a18-805d-4141408e948c">true</_dlc_DocIdPersistId>
    <_dlc_ExpireDateSaved xmlns="http://schemas.microsoft.com/sharepoint/v3" xsi:nil="true"/>
    <_dlc_ExpireDate xmlns="http://schemas.microsoft.com/sharepoint/v3">2027-04-03T22:00:00+00:00</_dlc_ExpireDate>
    <VISResponsible xmlns="e1dec489-f745-4ed5-9c00-958a11aea6df">
      <UserInfo>
        <DisplayName>Linda Grahn</DisplayName>
        <AccountId>258</AccountId>
        <AccountType/>
      </UserInfo>
    </VISResponsible>
    <VIS_DocumentId xmlns="e1dec489-f745-4ed5-9c00-958a11aea6df">
      <Url>https://samarbeta.nll.se/producentplats/lakemedelsenheten/_layouts/15/DocIdRedir.aspx?ID=ARBGRP208-4-1035</Url>
      <Description>ARBGRP208-4-1035</Description>
    </VIS_DocumentId>
    <DocumentStatus xmlns="e1dec489-f745-4ed5-9c00-958a11aea6df">
      <Url>https://samarbeta.nll.se/producentplats/lakemedelsenheten/_layouts/15/wrkstat.aspx?List=47bd2f46-c73c-4f83-badc-0051d6da7b61&amp;WorkflowInstanceName=df7153b2-66ac-4873-a289-724d69cf27f7</Url>
      <Description>Publicerad</Description>
    </DocumentStatus>
    <_dlc_Exempt xmlns="http://schemas.microsoft.com/sharepoint/v3">false</_dlc_Exempt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984D2BB-1DB5-4570-9988-A531C4D25CD5}"/>
</file>

<file path=customXml/itemProps2.xml><?xml version="1.0" encoding="utf-8"?>
<ds:datastoreItem xmlns:ds="http://schemas.openxmlformats.org/officeDocument/2006/customXml" ds:itemID="{34807538-3E4C-4D92-BC03-F9CF04A05801}"/>
</file>

<file path=customXml/itemProps3.xml><?xml version="1.0" encoding="utf-8"?>
<ds:datastoreItem xmlns:ds="http://schemas.openxmlformats.org/officeDocument/2006/customXml" ds:itemID="{AE7C7B52-305A-4C71-AE72-26FFDD6BF2EA}"/>
</file>

<file path=customXml/itemProps4.xml><?xml version="1.0" encoding="utf-8"?>
<ds:datastoreItem xmlns:ds="http://schemas.openxmlformats.org/officeDocument/2006/customXml" ds:itemID="{D315C65B-FADB-4622-B24F-051A43F71C8E}"/>
</file>

<file path=customXml/itemProps5.xml><?xml version="1.0" encoding="utf-8"?>
<ds:datastoreItem xmlns:ds="http://schemas.openxmlformats.org/officeDocument/2006/customXml" ds:itemID="{1ECC147D-E4B4-4FF9-BD81-2B4809363886}"/>
</file>

<file path=docProps/app.xml><?xml version="1.0" encoding="utf-8"?>
<Properties xmlns="http://schemas.openxmlformats.org/officeDocument/2006/extended-properties" xmlns:vt="http://schemas.openxmlformats.org/officeDocument/2006/docPropsVTypes">
  <Template>Region Norrbotten_vit</Template>
  <TotalTime>1662</TotalTime>
  <Words>88</Words>
  <Application>Microsoft Office PowerPoint</Application>
  <PresentationFormat>Bildspel på skärmen (16:9)</PresentationFormat>
  <Paragraphs>14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Region Norrbotten_vit</vt:lpstr>
      <vt:lpstr>Uppföljningsparametrar läkemedel Region Norrbotten 2023-Q4</vt:lpstr>
      <vt:lpstr>Neuroleptika till äldre</vt:lpstr>
      <vt:lpstr>Neuroleptika till äldre</vt:lpstr>
      <vt:lpstr>Protonpumpshämmare (PPI)</vt:lpstr>
      <vt:lpstr>Protonpumpshämmare (PPI) alla åldrar</vt:lpstr>
      <vt:lpstr>Pregabalin</vt:lpstr>
      <vt:lpstr>Pregabalin</vt:lpstr>
      <vt:lpstr>Antibiotika 250-målet</vt:lpstr>
      <vt:lpstr>Antibiotika 250-målet</vt:lpstr>
    </vt:vector>
  </TitlesOfParts>
  <Company>Region Norrbotten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Jennie Jonsson Lundström</dc:creator>
  <cp:keywords>2023; Läkemedelskommittén; NLK</cp:keywords>
  <cp:lastModifiedBy>Jennie Jonsson Lundström</cp:lastModifiedBy>
  <cp:revision>145</cp:revision>
  <cp:lastPrinted>2015-10-01T11:12:07Z</cp:lastPrinted>
  <dcterms:created xsi:type="dcterms:W3CDTF">2021-04-12T10:25:02Z</dcterms:created>
  <dcterms:modified xsi:type="dcterms:W3CDTF">2024-03-04T09:39:08Z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0x010100D7963E0E5B7A40E5AEA07389401D709F007B1238BBD93543428C20870054E92DBF0100907CEEA6569A954C976B7824CE75F91F</vt:lpwstr>
  </property>
  <property fmtid="{D5CDD505-2E9C-101B-9397-08002B2CF9AE}" pid="3" name="TaxKeyword">
    <vt:lpwstr>1228;#Läkemedelskommittén|ee7e98a8-08e8-48a6-9d4d-12e9a899104b;#1298;#NLK|78e19b44-04a4-4ada-a8f1-72076cdc2edd;#9674;#2023|62465650-aada-403d-9485-0b35e331e001</vt:lpwstr>
  </property>
  <property fmtid="{D5CDD505-2E9C-101B-9397-08002B2CF9AE}" pid="4" name="CareActionCodeSurgical">
    <vt:lpwstr/>
  </property>
  <property fmtid="{D5CDD505-2E9C-101B-9397-08002B2CF9AE}" pid="5" name="NLLProducerPlace">
    <vt:lpwstr>972;#Läkemedelsenheten|44fe7cae-1217-4b45-bec7-ae7a7aab5ac8</vt:lpwstr>
  </property>
  <property fmtid="{D5CDD505-2E9C-101B-9397-08002B2CF9AE}" pid="6" name="NLLApprovedByQuickPart">
    <vt:lpwstr/>
  </property>
  <property fmtid="{D5CDD505-2E9C-101B-9397-08002B2CF9AE}" pid="7" name="NLLInformationCollection">
    <vt:lpwstr/>
  </property>
  <property fmtid="{D5CDD505-2E9C-101B-9397-08002B2CF9AE}" pid="8" name="NLLProjectDescription">
    <vt:lpwstr/>
  </property>
  <property fmtid="{D5CDD505-2E9C-101B-9397-08002B2CF9AE}" pid="9" name="PsychiatricCodeTaxHTField0">
    <vt:lpwstr/>
  </property>
  <property fmtid="{D5CDD505-2E9C-101B-9397-08002B2CF9AE}" pid="10" name="NLLStakeholder">
    <vt:lpwstr>1687;#|2ac66d7d-7456-4491-b0c4-3e1d538f92db</vt:lpwstr>
  </property>
  <property fmtid="{D5CDD505-2E9C-101B-9397-08002B2CF9AE}" pid="11" name="TLVCodeDiagnosisTaxHTField0">
    <vt:lpwstr/>
  </property>
  <property fmtid="{D5CDD505-2E9C-101B-9397-08002B2CF9AE}" pid="12" name="NPUCode">
    <vt:lpwstr/>
  </property>
  <property fmtid="{D5CDD505-2E9C-101B-9397-08002B2CF9AE}" pid="13" name="NLLClosureDate">
    <vt:lpwstr/>
  </property>
  <property fmtid="{D5CDD505-2E9C-101B-9397-08002B2CF9AE}" pid="14" name="NLLProducerplaceID">
    <vt:lpwstr/>
  </property>
  <property fmtid="{D5CDD505-2E9C-101B-9397-08002B2CF9AE}" pid="15" name="Godkänn dokument(1)">
    <vt:lpwstr>, </vt:lpwstr>
  </property>
  <property fmtid="{D5CDD505-2E9C-101B-9397-08002B2CF9AE}" pid="16" name="NLLPublishedTemplate">
    <vt:lpwstr/>
  </property>
  <property fmtid="{D5CDD505-2E9C-101B-9397-08002B2CF9AE}" pid="17" name="NLLWFComment">
    <vt:lpwstr/>
  </property>
  <property fmtid="{D5CDD505-2E9C-101B-9397-08002B2CF9AE}" pid="18" name="NLLPTCName">
    <vt:lpwstr/>
  </property>
  <property fmtid="{D5CDD505-2E9C-101B-9397-08002B2CF9AE}" pid="19" name="SpecialtyTaxHTField0">
    <vt:lpwstr/>
  </property>
  <property fmtid="{D5CDD505-2E9C-101B-9397-08002B2CF9AE}" pid="20" name="CareActionCodeNonSurgical">
    <vt:lpwstr/>
  </property>
  <property fmtid="{D5CDD505-2E9C-101B-9397-08002B2CF9AE}" pid="21" name="AnalysisNameTaxHTField0">
    <vt:lpwstr/>
  </property>
  <property fmtid="{D5CDD505-2E9C-101B-9397-08002B2CF9AE}" pid="22" name="Specialty">
    <vt:lpwstr/>
  </property>
  <property fmtid="{D5CDD505-2E9C-101B-9397-08002B2CF9AE}" pid="23" name="NLLProjectUrl">
    <vt:lpwstr/>
  </property>
  <property fmtid="{D5CDD505-2E9C-101B-9397-08002B2CF9AE}" pid="24" name="NLLSteeringGroup">
    <vt:lpwstr/>
  </property>
  <property fmtid="{D5CDD505-2E9C-101B-9397-08002B2CF9AE}" pid="25" name="NLLMeetingTypeTaxHTField0">
    <vt:lpwstr/>
  </property>
  <property fmtid="{D5CDD505-2E9C-101B-9397-08002B2CF9AE}" pid="26" name="NLLTemplateStatus">
    <vt:lpwstr/>
  </property>
  <property fmtid="{D5CDD505-2E9C-101B-9397-08002B2CF9AE}" pid="27" name="CareActionCodeSurgicalTaxHTField0">
    <vt:lpwstr/>
  </property>
  <property fmtid="{D5CDD505-2E9C-101B-9397-08002B2CF9AE}" pid="28" name="PharmaceuticalCodeTaxHTField0">
    <vt:lpwstr/>
  </property>
  <property fmtid="{D5CDD505-2E9C-101B-9397-08002B2CF9AE}" pid="29" name="Granska dokument(1)">
    <vt:lpwstr>, </vt:lpwstr>
  </property>
  <property fmtid="{D5CDD505-2E9C-101B-9397-08002B2CF9AE}" pid="30" name="NLLProjectLeader">
    <vt:lpwstr/>
  </property>
  <property fmtid="{D5CDD505-2E9C-101B-9397-08002B2CF9AE}" pid="31" name="NLLDecisionLevelManagedTaxHTField0">
    <vt:lpwstr/>
  </property>
  <property fmtid="{D5CDD505-2E9C-101B-9397-08002B2CF9AE}" pid="34" name="NLLDefaultTemplate">
    <vt:lpwstr/>
  </property>
  <property fmtid="{D5CDD505-2E9C-101B-9397-08002B2CF9AE}" pid="35" name="NLLProjectVisitor">
    <vt:lpwstr/>
  </property>
  <property fmtid="{D5CDD505-2E9C-101B-9397-08002B2CF9AE}" pid="36" name="NLLApprovedBy">
    <vt:lpwstr/>
  </property>
  <property fmtid="{D5CDD505-2E9C-101B-9397-08002B2CF9AE}" pid="37" name="NLLDecisionLevelManaged">
    <vt:lpwstr/>
  </property>
  <property fmtid="{D5CDD505-2E9C-101B-9397-08002B2CF9AE}" pid="38" name="CompulsoryAction">
    <vt:lpwstr/>
  </property>
  <property fmtid="{D5CDD505-2E9C-101B-9397-08002B2CF9AE}" pid="39" name="NLLProjectDivisionTaxHTField0">
    <vt:lpwstr/>
  </property>
  <property fmtid="{D5CDD505-2E9C-101B-9397-08002B2CF9AE}" pid="40" name="ICD10CodeTaxHTField0">
    <vt:lpwstr/>
  </property>
  <property fmtid="{D5CDD505-2E9C-101B-9397-08002B2CF9AE}" pid="41" name="Godkänn dokument">
    <vt:lpwstr>, </vt:lpwstr>
  </property>
  <property fmtid="{D5CDD505-2E9C-101B-9397-08002B2CF9AE}" pid="42" name="NLLProjectOwner">
    <vt:lpwstr/>
  </property>
  <property fmtid="{D5CDD505-2E9C-101B-9397-08002B2CF9AE}" pid="43" name="NPUCodeTaxHTField0">
    <vt:lpwstr/>
  </property>
  <property fmtid="{D5CDD505-2E9C-101B-9397-08002B2CF9AE}" pid="44" name="NLLTemplateFolderDescription">
    <vt:lpwstr/>
  </property>
  <property fmtid="{D5CDD505-2E9C-101B-9397-08002B2CF9AE}" pid="45" name="TLVCodeAction">
    <vt:lpwstr/>
  </property>
  <property fmtid="{D5CDD505-2E9C-101B-9397-08002B2CF9AE}" pid="46" name="RadiologicalCode">
    <vt:lpwstr/>
  </property>
  <property fmtid="{D5CDD505-2E9C-101B-9397-08002B2CF9AE}" pid="47" name="References">
    <vt:lpwstr/>
  </property>
  <property fmtid="{D5CDD505-2E9C-101B-9397-08002B2CF9AE}" pid="48" name="prdProcess">
    <vt:lpwstr>1217;#Ordinera läkemedel|edcb52c5-ef23-4e5b-95ea-32b9d6b6ccb3;#1195;#Planering och uppföljning|2568d59b-27ad-4620-98c9-731ba25f93d4</vt:lpwstr>
  </property>
  <property fmtid="{D5CDD505-2E9C-101B-9397-08002B2CF9AE}" pid="49" name="NLLProjectOrderStatus">
    <vt:lpwstr/>
  </property>
  <property fmtid="{D5CDD505-2E9C-101B-9397-08002B2CF9AE}" pid="51" name="NLLReferenceGroup">
    <vt:lpwstr/>
  </property>
  <property fmtid="{D5CDD505-2E9C-101B-9397-08002B2CF9AE}" pid="52" name="TLVCodeDiagnosis">
    <vt:lpwstr/>
  </property>
  <property fmtid="{D5CDD505-2E9C-101B-9397-08002B2CF9AE}" pid="53" name="PharmaceuticalCode">
    <vt:lpwstr/>
  </property>
  <property fmtid="{D5CDD505-2E9C-101B-9397-08002B2CF9AE}" pid="54" name="NLLInitiationDate">
    <vt:lpwstr/>
  </property>
  <property fmtid="{D5CDD505-2E9C-101B-9397-08002B2CF9AE}" pid="56" name="ReferencesTaxHTField0">
    <vt:lpwstr/>
  </property>
  <property fmtid="{D5CDD505-2E9C-101B-9397-08002B2CF9AE}" pid="57" name="NLLWindingUpDate">
    <vt:lpwstr/>
  </property>
  <property fmtid="{D5CDD505-2E9C-101B-9397-08002B2CF9AE}" pid="58" name="TLVCodeActionTaxHTField0">
    <vt:lpwstr/>
  </property>
  <property fmtid="{D5CDD505-2E9C-101B-9397-08002B2CF9AE}" pid="59" name="NLLProjectNr">
    <vt:lpwstr/>
  </property>
  <property fmtid="{D5CDD505-2E9C-101B-9397-08002B2CF9AE}" pid="60" name="Granska dokument">
    <vt:lpwstr>, </vt:lpwstr>
  </property>
  <property fmtid="{D5CDD505-2E9C-101B-9397-08002B2CF9AE}" pid="61" name="NLLProjectTypeTaxHTField0">
    <vt:lpwstr/>
  </property>
  <property fmtid="{D5CDD505-2E9C-101B-9397-08002B2CF9AE}" pid="62" name="NLLPTCProcessTeam">
    <vt:lpwstr/>
  </property>
  <property fmtid="{D5CDD505-2E9C-101B-9397-08002B2CF9AE}" pid="63" name="RadiologicalCodeTaxHTField0">
    <vt:lpwstr/>
  </property>
  <property fmtid="{D5CDD505-2E9C-101B-9397-08002B2CF9AE}" pid="64" name="NLLImplementationDate">
    <vt:lpwstr/>
  </property>
  <property fmtid="{D5CDD505-2E9C-101B-9397-08002B2CF9AE}" pid="65" name="NLLProjectDivision">
    <vt:lpwstr/>
  </property>
  <property fmtid="{D5CDD505-2E9C-101B-9397-08002B2CF9AE}" pid="66" name="PsychiatricCode">
    <vt:lpwstr/>
  </property>
  <property fmtid="{D5CDD505-2E9C-101B-9397-08002B2CF9AE}" pid="67" name="Publicera dokument">
    <vt:lpwstr>, </vt:lpwstr>
  </property>
  <property fmtid="{D5CDD505-2E9C-101B-9397-08002B2CF9AE}" pid="68" name="NLLProjectType">
    <vt:lpwstr/>
  </property>
  <property fmtid="{D5CDD505-2E9C-101B-9397-08002B2CF9AE}" pid="69" name="AnalysisName">
    <vt:lpwstr/>
  </property>
  <property fmtid="{D5CDD505-2E9C-101B-9397-08002B2CF9AE}" pid="70" name="NLLMtptCodeTaxHTField0">
    <vt:lpwstr/>
  </property>
  <property fmtid="{D5CDD505-2E9C-101B-9397-08002B2CF9AE}" pid="71" name="NLLLatestProjectTrackingDate">
    <vt:lpwstr/>
  </property>
  <property fmtid="{D5CDD505-2E9C-101B-9397-08002B2CF9AE}" pid="72" name="NLLDocumentType">
    <vt:lpwstr>1465;#Information|57688ad1-3070-4f9b-930d-380ac1e3f4f2</vt:lpwstr>
  </property>
  <property fmtid="{D5CDD505-2E9C-101B-9397-08002B2CF9AE}" pid="73" name="NLLProjectTypeText">
    <vt:lpwstr/>
  </property>
  <property fmtid="{D5CDD505-2E9C-101B-9397-08002B2CF9AE}" pid="74" name="NLLEstablishingDate">
    <vt:lpwstr/>
  </property>
  <property fmtid="{D5CDD505-2E9C-101B-9397-08002B2CF9AE}" pid="75" name="NLLProjectMember">
    <vt:lpwstr/>
  </property>
  <property fmtid="{D5CDD505-2E9C-101B-9397-08002B2CF9AE}" pid="76" name="NLLProcessTeamLookup">
    <vt:lpwstr/>
  </property>
  <property fmtid="{D5CDD505-2E9C-101B-9397-08002B2CF9AE}" pid="77" name="CareActionCodeNonSurgicalTaxHTField0">
    <vt:lpwstr/>
  </property>
  <property fmtid="{D5CDD505-2E9C-101B-9397-08002B2CF9AE}" pid="78" name="CompulsoryActionTaxHTField0">
    <vt:lpwstr/>
  </property>
  <property fmtid="{D5CDD505-2E9C-101B-9397-08002B2CF9AE}" pid="79" name="NLLMeetingType">
    <vt:lpwstr/>
  </property>
  <property fmtid="{D5CDD505-2E9C-101B-9397-08002B2CF9AE}" pid="80" name="NLLProjectLeaderDiv">
    <vt:lpwstr/>
  </property>
  <property fmtid="{D5CDD505-2E9C-101B-9397-08002B2CF9AE}" pid="81" name="NLLProjectName">
    <vt:lpwstr/>
  </property>
  <property fmtid="{D5CDD505-2E9C-101B-9397-08002B2CF9AE}" pid="82" name="NLLMtptCode">
    <vt:lpwstr/>
  </property>
  <property fmtid="{D5CDD505-2E9C-101B-9397-08002B2CF9AE}" pid="83" name="ICD10Code">
    <vt:lpwstr/>
  </property>
  <property fmtid="{D5CDD505-2E9C-101B-9397-08002B2CF9AE}" pid="84" name="NLLProjectStatus">
    <vt:lpwstr/>
  </property>
  <property fmtid="{D5CDD505-2E9C-101B-9397-08002B2CF9AE}" pid="85" name="_dlc_policyId">
    <vt:lpwstr>0x010100D7963E0E5B7A40E5AEA07389401D709F007B1238BBD93543428C20870054E92DBF|1214505165</vt:lpwstr>
  </property>
  <property fmtid="{D5CDD505-2E9C-101B-9397-08002B2CF9AE}" pid="87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89" name="_dlc_DocIdItemGuid">
    <vt:lpwstr>443752df-896c-4ff5-b23a-f429f2e42f35</vt:lpwstr>
  </property>
  <property fmtid="{D5CDD505-2E9C-101B-9397-08002B2CF9AE}" pid="91" name="_dlc_ItemStageId">
    <vt:lpwstr/>
  </property>
  <property fmtid="{D5CDD505-2E9C-101B-9397-08002B2CF9AE}" pid="93" name="TaxCatchAll">
    <vt:lpwstr>9674;#;#1228;#;#1298;#;#1687;#;#1465;#;#1217;#;#972;#;#1195;#</vt:lpwstr>
  </property>
  <property fmtid="{D5CDD505-2E9C-101B-9397-08002B2CF9AE}" pid="94" name="SharedWithUsers">
    <vt:lpwstr/>
  </property>
  <property fmtid="{D5CDD505-2E9C-101B-9397-08002B2CF9AE}" pid="96" name="Order">
    <vt:r8>2908200</vt:r8>
  </property>
  <property fmtid="{D5CDD505-2E9C-101B-9397-08002B2CF9AE}" pid="97" name="xd_ProgID">
    <vt:lpwstr/>
  </property>
  <property fmtid="{D5CDD505-2E9C-101B-9397-08002B2CF9AE}" pid="98" name="_SourceUrl">
    <vt:lpwstr/>
  </property>
  <property fmtid="{D5CDD505-2E9C-101B-9397-08002B2CF9AE}" pid="99" name="_SharedFileIndex">
    <vt:lpwstr/>
  </property>
  <property fmtid="{D5CDD505-2E9C-101B-9397-08002B2CF9AE}" pid="100" name="TemplateUrl">
    <vt:lpwstr/>
  </property>
  <property fmtid="{D5CDD505-2E9C-101B-9397-08002B2CF9AE}" pid="102" name="NLLDecisionLevelGoverning">
    <vt:lpwstr/>
  </property>
  <property fmtid="{D5CDD505-2E9C-101B-9397-08002B2CF9AE}" pid="103" name="NLLFactOwner">
    <vt:lpwstr/>
  </property>
  <property fmtid="{D5CDD505-2E9C-101B-9397-08002B2CF9AE}" pid="104" name="NLLFactOwnerText">
    <vt:lpwstr/>
  </property>
  <property fmtid="{D5CDD505-2E9C-101B-9397-08002B2CF9AE}" pid="105" name="xd_Signature">
    <vt:bool>false</vt:bool>
  </property>
  <property fmtid="{D5CDD505-2E9C-101B-9397-08002B2CF9AE}" pid="106" name="NLLDecisionLevel">
    <vt:lpwstr/>
  </property>
  <property fmtid="{D5CDD505-2E9C-101B-9397-08002B2CF9AE}" pid="107" name="NLLPTCProcessLeader">
    <vt:lpwstr/>
  </property>
  <property fmtid="{D5CDD505-2E9C-101B-9397-08002B2CF9AE}" pid="109" name="NLLPTCVISEditor">
    <vt:lpwstr/>
  </property>
</Properties>
</file>